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9" r:id="rId2"/>
    <p:sldId id="290" r:id="rId3"/>
    <p:sldId id="291" r:id="rId4"/>
    <p:sldId id="295" r:id="rId5"/>
    <p:sldId id="304" r:id="rId6"/>
    <p:sldId id="317" r:id="rId7"/>
    <p:sldId id="318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3039" autoAdjust="0"/>
  </p:normalViewPr>
  <p:slideViewPr>
    <p:cSldViewPr snapToGrid="0">
      <p:cViewPr varScale="1">
        <p:scale>
          <a:sx n="114" d="100"/>
          <a:sy n="114" d="100"/>
        </p:scale>
        <p:origin x="75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E78A6-9365-485B-91E3-CFD7E6C97798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0CF53-8CEA-440E-BB23-224EF9D1B0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063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35FAC-3361-4747-8586-A18F865F7CB6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E124-B7FD-4ED0-831F-67BD9F233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44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9784-EAD7-4AC7-BD02-97D9EF7C279D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F56CF-1111-4C01-AD9C-30121BC534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209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F6B6-4DE0-40EC-8323-0665734B327E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1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57C7-BCD4-49F9-8E6B-D547B6558624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1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F56CF-1111-4C01-AD9C-30121BC534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90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F423-1CCB-4500-B999-7F4B2EE2B705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67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0740-98F8-441A-96FF-A5764DA1EF2C}" type="datetime1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76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FDF7-9B48-4748-84B9-BE6D373D3DE5}" type="datetime1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59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93E43-10C4-478D-BB41-A205E614C30F}" type="datetime1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6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D037-F922-4B39-8045-2FBB7ADEC84D}" type="datetime1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61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8651-FCE7-4E99-9F0B-BBE323742657}" type="datetime1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626C-7FD3-407E-BB22-94188B273725}" type="datetime1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3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C291-4989-4157-BA67-1CFC5CD8C762}" type="datetime1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3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.wmf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Объект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169207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114" name="Объект 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Рисунок 51" descr="C:\Users\Dmitriy\AppData\Local\Microsoft\Windows\INetCache\Content.Word\Screenshot_20231207-110419_AR UNN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t="15074" r="8304"/>
          <a:stretch/>
        </p:blipFill>
        <p:spPr bwMode="auto">
          <a:xfrm>
            <a:off x="1208974" y="1190264"/>
            <a:ext cx="4403282" cy="222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rgbClr val="002060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866" name="Picture 2" descr="Screenshot_20231207-110501_AR UN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15" y="1170386"/>
            <a:ext cx="4403282" cy="2274794"/>
          </a:xfrm>
          <a:prstGeom prst="roundRect">
            <a:avLst>
              <a:gd name="adj" fmla="val 8594"/>
            </a:avLst>
          </a:prstGeom>
          <a:noFill/>
          <a:ln w="63500">
            <a:solidFill>
              <a:srgbClr val="002060"/>
            </a:solidFill>
          </a:ln>
          <a:effectLst/>
        </p:spPr>
      </p:pic>
      <p:pic>
        <p:nvPicPr>
          <p:cNvPr id="54" name="Рисунок 53" descr="C:\Users\Dmitriy\AppData\Local\Microsoft\Windows\INetCache\Content.Word\Screenshot_20231207-110221_AR UNN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t="833" b="23750"/>
          <a:stretch>
            <a:fillRect/>
          </a:stretch>
        </p:blipFill>
        <p:spPr bwMode="auto">
          <a:xfrm>
            <a:off x="1208974" y="3820728"/>
            <a:ext cx="4403282" cy="228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rgbClr val="002060"/>
            </a:solidFill>
          </a:ln>
          <a:effectLst/>
        </p:spPr>
      </p:pic>
      <p:pic>
        <p:nvPicPr>
          <p:cNvPr id="66" name="Picture 3" descr="Screenshot_20231207-110213_AR UN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60" y="3805371"/>
            <a:ext cx="4403282" cy="228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rgbClr val="002060"/>
            </a:solidFill>
            <a:miter lim="800000"/>
            <a:headEnd/>
            <a:tailEnd/>
          </a:ln>
          <a:effectLst/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BEBF1D5-2C5B-44FC-B9BD-E2F4229BF7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C0F8B1C-B42B-45D4-A3E8-9BD4D4518773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BA36F-B5DF-4238-8FBD-A00894A7F203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3E2243E8-1BA3-4051-AA6D-2A9CAEFBFF94}"/>
              </a:ext>
            </a:extLst>
          </p:cNvPr>
          <p:cNvSpPr/>
          <p:nvPr/>
        </p:nvSpPr>
        <p:spPr>
          <a:xfrm>
            <a:off x="5075938" y="56150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39B72B97-05E5-48C1-B564-2206B2B3111D}"/>
              </a:ext>
            </a:extLst>
          </p:cNvPr>
          <p:cNvSpPr/>
          <p:nvPr/>
        </p:nvSpPr>
        <p:spPr>
          <a:xfrm>
            <a:off x="4725096" y="23445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PlaneTracking</a:t>
            </a:r>
          </a:p>
        </p:txBody>
      </p:sp>
    </p:spTree>
    <p:extLst>
      <p:ext uri="{BB962C8B-B14F-4D97-AF65-F5344CB8AC3E}">
        <p14:creationId xmlns:p14="http://schemas.microsoft.com/office/powerpoint/2010/main" val="259286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10F270E-55CA-4D24-8E6B-4925302D786B}"/>
              </a:ext>
            </a:extLst>
          </p:cNvPr>
          <p:cNvSpPr/>
          <p:nvPr/>
        </p:nvSpPr>
        <p:spPr>
          <a:xfrm>
            <a:off x="7010449" y="1479179"/>
            <a:ext cx="2636026" cy="1407323"/>
          </a:xfrm>
          <a:prstGeom prst="rect">
            <a:avLst/>
          </a:prstGeom>
          <a:ln w="38100">
            <a:solidFill>
              <a:srgbClr val="262F5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613492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0" y="1418942"/>
            <a:ext cx="3447983" cy="181081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9" y="1429574"/>
            <a:ext cx="3442758" cy="181081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54" name="Прямоугольник 53"/>
          <p:cNvSpPr/>
          <p:nvPr/>
        </p:nvSpPr>
        <p:spPr>
          <a:xfrm>
            <a:off x="2642741" y="940236"/>
            <a:ext cx="149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Левый кадр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7314045" y="965153"/>
            <a:ext cx="240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Правый кадр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D74066-8CDE-408E-A57E-173DCFECD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877" y="3459473"/>
            <a:ext cx="5287873" cy="270225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046A2B5-9B46-4DEC-833C-39C0C13C6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85A55DF-1DD1-41E0-9E71-F293C5E93DCC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F31C52-3EA4-441D-B71C-5A18C2D87E7D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1F7D0A-7644-439B-B845-DBB4470B6E8D}"/>
              </a:ext>
            </a:extLst>
          </p:cNvPr>
          <p:cNvSpPr txBox="1"/>
          <p:nvPr/>
        </p:nvSpPr>
        <p:spPr>
          <a:xfrm>
            <a:off x="1803124" y="215695"/>
            <a:ext cx="9015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плотного потока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293125A8-5189-4CE1-9E2E-9FA46BDA7CC5}"/>
              </a:ext>
            </a:extLst>
          </p:cNvPr>
          <p:cNvSpPr/>
          <p:nvPr/>
        </p:nvSpPr>
        <p:spPr>
          <a:xfrm>
            <a:off x="5358882" y="58480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</p:spTree>
    <p:extLst>
      <p:ext uri="{BB962C8B-B14F-4D97-AF65-F5344CB8AC3E}">
        <p14:creationId xmlns:p14="http://schemas.microsoft.com/office/powerpoint/2010/main" val="207739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Рисунок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8" y="1690942"/>
            <a:ext cx="2785903" cy="3849928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6" y="1695649"/>
            <a:ext cx="2800835" cy="3849928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749737" y="1351265"/>
            <a:ext cx="2122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Левый кадр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3986476" y="1345154"/>
            <a:ext cx="200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Правый кадр</a:t>
            </a:r>
          </a:p>
        </p:txBody>
      </p:sp>
      <p:pic>
        <p:nvPicPr>
          <p:cNvPr id="59" name="Рисунок 58"/>
          <p:cNvPicPr/>
          <p:nvPr/>
        </p:nvPicPr>
        <p:blipFill>
          <a:blip r:embed="rId7"/>
          <a:stretch>
            <a:fillRect/>
          </a:stretch>
        </p:blipFill>
        <p:spPr>
          <a:xfrm>
            <a:off x="7935996" y="1529820"/>
            <a:ext cx="3275825" cy="443930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845AB21-1BC1-4C3D-A907-ACBD7DF2D3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2929312-860D-4156-8766-B7B7A53C6BCD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50D858-5A71-4CC1-B7DE-B6652DEFC056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EFFDDE29-2263-4C30-A668-9C64F4C92FC7}"/>
              </a:ext>
            </a:extLst>
          </p:cNvPr>
          <p:cNvSpPr/>
          <p:nvPr/>
        </p:nvSpPr>
        <p:spPr>
          <a:xfrm>
            <a:off x="5358882" y="58480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F5FA232A-0BEA-4FF3-8837-F6F4B98EB6BD}"/>
              </a:ext>
            </a:extLst>
          </p:cNvPr>
          <p:cNvSpPr/>
          <p:nvPr/>
        </p:nvSpPr>
        <p:spPr>
          <a:xfrm>
            <a:off x="7877137" y="938578"/>
            <a:ext cx="3294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Futura PT Bold" panose="020B0902020204020203" pitchFamily="34" charset="-52"/>
                <a:cs typeface="Arial" panose="020B0604020202020204" pitchFamily="34" charset="0"/>
              </a:rPr>
              <a:t>Результат применения оптического потока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42E9C1-062A-4EE0-8012-64F9B4F5EEE1}"/>
              </a:ext>
            </a:extLst>
          </p:cNvPr>
          <p:cNvSpPr txBox="1"/>
          <p:nvPr/>
        </p:nvSpPr>
        <p:spPr>
          <a:xfrm>
            <a:off x="1803124" y="215695"/>
            <a:ext cx="9015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плотного потока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2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727299"/>
              </p:ext>
            </p:extLst>
          </p:nvPr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9A8ED4-E687-44BC-A7A8-40A61B19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635" y="3796007"/>
            <a:ext cx="3193875" cy="192303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6A93C0-42AA-47D7-A153-031B618C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877" y="1710421"/>
            <a:ext cx="3193876" cy="1854966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D17C56-5E13-424A-93ED-4B14EE5C9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196" y="3796007"/>
            <a:ext cx="3115278" cy="1923038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77487DC-0B25-4B08-9C7B-104B5A1D4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2656" y="1710419"/>
            <a:ext cx="3115278" cy="185496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FAC2B40-6AC9-48DE-88BB-A3D2C33222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0" y="1677371"/>
            <a:ext cx="3718096" cy="195266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94A0D0B-D030-4E0A-A85F-669732B968D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930274" y="3798617"/>
            <a:ext cx="2247900" cy="194306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66CD8C9-6ED3-4E5C-A83A-215E0B9D38B8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45821" y="3798617"/>
            <a:ext cx="2293292" cy="194306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FEA876E4-54BF-4808-B5FC-A2D79BF7051C}"/>
              </a:ext>
            </a:extLst>
          </p:cNvPr>
          <p:cNvSpPr/>
          <p:nvPr/>
        </p:nvSpPr>
        <p:spPr>
          <a:xfrm>
            <a:off x="5393770" y="1084390"/>
            <a:ext cx="45719" cy="50625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A616828-A241-4707-B94F-6BCF6E03DA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6C555D9-59E8-48F7-9D69-6B3D04FBC665}"/>
              </a:ext>
            </a:extLst>
          </p:cNvPr>
          <p:cNvSpPr/>
          <p:nvPr/>
        </p:nvSpPr>
        <p:spPr>
          <a:xfrm>
            <a:off x="5206967" y="51966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7D87062-CEDD-41F0-9F2E-DB28B13F79B9}"/>
              </a:ext>
            </a:extLst>
          </p:cNvPr>
          <p:cNvSpPr/>
          <p:nvPr/>
        </p:nvSpPr>
        <p:spPr>
          <a:xfrm>
            <a:off x="2350690" y="181857"/>
            <a:ext cx="800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E57C40F-96DA-41A5-8F87-7D62B71633F9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1B57E-0299-4A67-B987-0A587DF7F0BE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C9FA22-D6DD-43F2-870D-E2BD55F95A11}"/>
              </a:ext>
            </a:extLst>
          </p:cNvPr>
          <p:cNvSpPr txBox="1"/>
          <p:nvPr/>
        </p:nvSpPr>
        <p:spPr>
          <a:xfrm>
            <a:off x="-351918" y="1018494"/>
            <a:ext cx="656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 применения</a:t>
            </a:r>
          </a:p>
          <a:p>
            <a:pPr algn="ctr"/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метода плотного потока</a:t>
            </a:r>
            <a:endParaRPr lang="ru-RU" b="1" dirty="0">
              <a:solidFill>
                <a:srgbClr val="262F5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99627F-3003-4DEF-822E-FAAFF3CC0177}"/>
              </a:ext>
            </a:extLst>
          </p:cNvPr>
          <p:cNvSpPr txBox="1"/>
          <p:nvPr/>
        </p:nvSpPr>
        <p:spPr>
          <a:xfrm>
            <a:off x="5533552" y="991932"/>
            <a:ext cx="656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 применения</a:t>
            </a:r>
          </a:p>
          <a:p>
            <a:pPr algn="ctr"/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метода </a:t>
            </a:r>
            <a:r>
              <a:rPr lang="en-US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</a:t>
            </a:r>
            <a:endParaRPr lang="ru-RU" b="1" dirty="0">
              <a:solidFill>
                <a:srgbClr val="262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906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3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906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3B0D92C-04F4-4DAF-93DD-FE588A0DD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5" y="1728731"/>
            <a:ext cx="5970851" cy="4175514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C5EF8DC-BD40-4D71-B676-0176BDA3E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834" y="1728731"/>
            <a:ext cx="5970851" cy="417551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1E22F46-2853-4E29-B36A-02A0BF3BDE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" y="-136907"/>
            <a:ext cx="3447983" cy="1260669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C0E3093-2EB7-4C42-9EA6-A72DF840F3C1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48975-3D8B-4FB3-A97A-674769B9DD54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EF601A4-4761-49A1-8D27-B53C1147EACB}"/>
              </a:ext>
            </a:extLst>
          </p:cNvPr>
          <p:cNvSpPr/>
          <p:nvPr/>
        </p:nvSpPr>
        <p:spPr>
          <a:xfrm>
            <a:off x="5206967" y="51966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CD085F7-149C-4B90-A762-151DD75274BE}"/>
              </a:ext>
            </a:extLst>
          </p:cNvPr>
          <p:cNvSpPr/>
          <p:nvPr/>
        </p:nvSpPr>
        <p:spPr>
          <a:xfrm>
            <a:off x="2350690" y="181857"/>
            <a:ext cx="800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кластеризации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7111C5-6C66-40AE-BF4E-B36C25681414}"/>
              </a:ext>
            </a:extLst>
          </p:cNvPr>
          <p:cNvSpPr txBox="1"/>
          <p:nvPr/>
        </p:nvSpPr>
        <p:spPr>
          <a:xfrm>
            <a:off x="2599751" y="1050151"/>
            <a:ext cx="656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 применения</a:t>
            </a:r>
          </a:p>
          <a:p>
            <a:pPr algn="ctr"/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метода </a:t>
            </a:r>
            <a:r>
              <a:rPr lang="en-US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ru-RU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1800" b="1" dirty="0">
                <a:solidFill>
                  <a:srgbClr val="262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endParaRPr lang="ru-RU" b="1" dirty="0">
              <a:solidFill>
                <a:srgbClr val="262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4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56882C3-4426-4100-88A2-D76DBD4203A2}"/>
              </a:ext>
            </a:extLst>
          </p:cNvPr>
          <p:cNvSpPr/>
          <p:nvPr/>
        </p:nvSpPr>
        <p:spPr>
          <a:xfrm>
            <a:off x="5134192" y="4545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C59032A-4D26-44DD-8A6C-30C5C86C1C9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22126" r="3208" b="28488"/>
          <a:stretch/>
        </p:blipFill>
        <p:spPr bwMode="auto">
          <a:xfrm>
            <a:off x="3124200" y="1081136"/>
            <a:ext cx="5819775" cy="2093960"/>
          </a:xfrm>
          <a:prstGeom prst="rect">
            <a:avLst/>
          </a:prstGeom>
          <a:noFill/>
          <a:ln w="57150">
            <a:solidFill>
              <a:srgbClr val="262F5B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D737C77-6E1C-4978-97BD-C2C9107381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3194" y="3509167"/>
            <a:ext cx="3258679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9BD87A4-3068-4E6F-9804-228BA96F031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136307" y="3509167"/>
            <a:ext cx="3201531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3818249-CB47-4FC5-900E-51403C02A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820601"/>
              </p:ext>
            </p:extLst>
          </p:nvPr>
        </p:nvGraphicFramePr>
        <p:xfrm>
          <a:off x="7902272" y="3509167"/>
          <a:ext cx="3867882" cy="2653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" r:id="rId9" imgW="4152240" imgH="2704680" progId="">
                  <p:embed/>
                </p:oleObj>
              </mc:Choice>
              <mc:Fallback>
                <p:oleObj r:id="rId9" imgW="4152240" imgH="2704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02272" y="3509167"/>
                        <a:ext cx="3867882" cy="2653507"/>
                      </a:xfrm>
                      <a:prstGeom prst="rect">
                        <a:avLst/>
                      </a:prstGeom>
                      <a:ln w="57150"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3727055-1A0C-43A3-9A59-302B44B5819E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3318A-BA77-4DFA-B007-6CC6999B1631}"/>
              </a:ext>
            </a:extLst>
          </p:cNvPr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DE8E389-6102-4350-BD85-7DBBDF6CC3B4}"/>
              </a:ext>
            </a:extLst>
          </p:cNvPr>
          <p:cNvSpPr/>
          <p:nvPr/>
        </p:nvSpPr>
        <p:spPr>
          <a:xfrm>
            <a:off x="2729674" y="92278"/>
            <a:ext cx="717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Реконструкция помещения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8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301499"/>
              </p:ext>
            </p:extLst>
          </p:nvPr>
        </p:nvGraphicFramePr>
        <p:xfrm>
          <a:off x="0" y="-11113"/>
          <a:ext cx="12192000" cy="68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1113"/>
                        <a:ext cx="12192000" cy="68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928641" y="64033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78DA70F-3AAF-4F9F-BADE-D5E4C860A45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21905" r="2362" b="28272"/>
          <a:stretch/>
        </p:blipFill>
        <p:spPr bwMode="auto">
          <a:xfrm>
            <a:off x="3124200" y="1081136"/>
            <a:ext cx="5819775" cy="2093960"/>
          </a:xfrm>
          <a:prstGeom prst="rect">
            <a:avLst/>
          </a:prstGeom>
          <a:noFill/>
          <a:ln w="5715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F153335-C3BD-4641-923A-C13F1F27A08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3194" y="3509166"/>
            <a:ext cx="3257190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397571C-182F-4EFB-9712-3DFE63660B8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136306" y="3509166"/>
            <a:ext cx="3201531" cy="26535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graphicFrame>
        <p:nvGraphicFramePr>
          <p:cNvPr id="49" name="Объект 48">
            <a:extLst>
              <a:ext uri="{FF2B5EF4-FFF2-40B4-BE49-F238E27FC236}">
                <a16:creationId xmlns:a16="http://schemas.microsoft.com/office/drawing/2014/main" id="{947F9DAE-BEA0-458D-84FB-82D4C7B1D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605187"/>
              </p:ext>
            </p:extLst>
          </p:nvPr>
        </p:nvGraphicFramePr>
        <p:xfrm>
          <a:off x="7903759" y="3505298"/>
          <a:ext cx="3864542" cy="266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1" r:id="rId9" imgW="6526800" imgH="4507920" progId="">
                  <p:embed/>
                </p:oleObj>
              </mc:Choice>
              <mc:Fallback>
                <p:oleObj r:id="rId9" imgW="6526800" imgH="4507920" progId="">
                  <p:embed/>
                  <p:pic>
                    <p:nvPicPr>
                      <p:cNvPr id="48" name="Объект 47">
                        <a:extLst>
                          <a:ext uri="{FF2B5EF4-FFF2-40B4-BE49-F238E27FC236}">
                            <a16:creationId xmlns:a16="http://schemas.microsoft.com/office/drawing/2014/main" id="{67E4B9CF-457C-471A-8A37-7F101E400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03759" y="3505298"/>
                        <a:ext cx="3864542" cy="2661214"/>
                      </a:xfrm>
                      <a:prstGeom prst="rect">
                        <a:avLst/>
                      </a:prstGeom>
                      <a:ln w="57150"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69AF516-EAEE-47AA-82F0-556B0A695CD9}"/>
              </a:ext>
            </a:extLst>
          </p:cNvPr>
          <p:cNvSpPr/>
          <p:nvPr/>
        </p:nvSpPr>
        <p:spPr>
          <a:xfrm>
            <a:off x="2729674" y="6275649"/>
            <a:ext cx="5329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VR/AR для 3D-реконструкции помещений: 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сканирования, обработки изображений и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восстановления поверхностей на основе фотографических данных</a:t>
            </a:r>
            <a:endParaRPr 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6A3DCD8-151D-4E68-8C25-CE4A70384D1B}"/>
              </a:ext>
            </a:extLst>
          </p:cNvPr>
          <p:cNvSpPr/>
          <p:nvPr/>
        </p:nvSpPr>
        <p:spPr>
          <a:xfrm>
            <a:off x="5134192" y="4545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(результаты)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88952647-0E49-4E7B-813F-8C7C7DDCAEA0}"/>
              </a:ext>
            </a:extLst>
          </p:cNvPr>
          <p:cNvSpPr/>
          <p:nvPr/>
        </p:nvSpPr>
        <p:spPr>
          <a:xfrm>
            <a:off x="2729674" y="92278"/>
            <a:ext cx="717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Реконструкция помещения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80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8561</TotalTime>
  <Words>252</Words>
  <Application>Microsoft Office PowerPoint</Application>
  <PresentationFormat>Широкоэкранный</PresentationFormat>
  <Paragraphs>53</Paragraphs>
  <Slides>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Futura PT 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Розанов</dc:creator>
  <cp:lastModifiedBy>Дмитрий Розанов</cp:lastModifiedBy>
  <cp:revision>415</cp:revision>
  <dcterms:created xsi:type="dcterms:W3CDTF">2023-05-22T20:42:58Z</dcterms:created>
  <dcterms:modified xsi:type="dcterms:W3CDTF">2025-06-07T17:41:39Z</dcterms:modified>
</cp:coreProperties>
</file>